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2"/>
  </p:notesMasterIdLst>
  <p:sldIdLst>
    <p:sldId id="269" r:id="rId4"/>
    <p:sldId id="282" r:id="rId5"/>
    <p:sldId id="294" r:id="rId6"/>
    <p:sldId id="270" r:id="rId7"/>
    <p:sldId id="274" r:id="rId8"/>
    <p:sldId id="290" r:id="rId9"/>
    <p:sldId id="296" r:id="rId10"/>
    <p:sldId id="295" r:id="rId11"/>
    <p:sldId id="293" r:id="rId12"/>
    <p:sldId id="291" r:id="rId13"/>
    <p:sldId id="292" r:id="rId14"/>
    <p:sldId id="286" r:id="rId15"/>
    <p:sldId id="287" r:id="rId16"/>
    <p:sldId id="289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ExtraBold" panose="00000900000000000000" pitchFamily="2" charset="0"/>
      <p:bold r:id="rId29"/>
      <p:boldItalic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SemiBold" panose="00000700000000000000" pitchFamily="2" charset="0"/>
      <p:bold r:id="rId33"/>
      <p:boldItalic r:id="rId34"/>
    </p:embeddedFont>
    <p:embeddedFont>
      <p:font typeface="Work Sans" panose="020B0604020202020204" charset="0"/>
      <p:regular r:id="rId35"/>
      <p:bold r:id="rId36"/>
      <p:italic r:id="rId37"/>
      <p:boldItalic r:id="rId38"/>
    </p:embeddedFont>
    <p:embeddedFont>
      <p:font typeface="Work Sans ExtraBold" panose="020B0604020202020204" charset="0"/>
      <p:bold r:id="rId39"/>
      <p:italic r:id="rId40"/>
      <p:boldItalic r:id="rId41"/>
    </p:embeddedFont>
    <p:embeddedFont>
      <p:font typeface="Work Sans Medium" panose="020B0604020202020204" charset="0"/>
      <p:regular r:id="rId42"/>
      <p:bold r:id="rId43"/>
      <p:italic r:id="rId44"/>
      <p:boldItalic r:id="rId45"/>
    </p:embeddedFont>
    <p:embeddedFont>
      <p:font typeface="Work Sans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582770-4218-4DC2-A6F7-D98C67139429}">
  <a:tblStyle styleId="{AD582770-4218-4DC2-A6F7-D98C671394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6faf1b08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86faf1b08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75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67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84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70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662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6faf1b08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86faf1b08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6faf1b08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86faf1b08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4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06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4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94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49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{AD582770-4218-4DC2-A6F7-D98C67139429}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hyperlink" Target="https://www.lamudi.co.i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file:///C:\Users\USER\Downloads\map_house_price.html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86" name="Google Shape;386;p75"/>
          <p:cNvSpPr txBox="1"/>
          <p:nvPr/>
        </p:nvSpPr>
        <p:spPr>
          <a:xfrm>
            <a:off x="5250654" y="4663217"/>
            <a:ext cx="6753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Group 1 - </a:t>
            </a:r>
            <a:r>
              <a:rPr lang="en-US" sz="1500" b="1" dirty="0" err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PropertyWorth</a:t>
            </a:r>
            <a:endParaRPr sz="1500" b="1" i="0" u="none" strike="noStrike" cap="none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0647C62-3CE3-43E4-9F35-56AEE2F0F6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508623"/>
                  </p:ext>
                </p:extLst>
              </p:nvPr>
            </p:nvGraphicFramePr>
            <p:xfrm>
              <a:off x="-883577" y="1206104"/>
              <a:ext cx="5957174" cy="42370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7174" cy="4237073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543" ay="1969335" az="-3046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221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0647C62-3CE3-43E4-9F35-56AEE2F0F6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83577" y="1206104"/>
                <a:ext cx="5957174" cy="4237073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7F63668-3279-4E53-91A4-A6F808ED275A}"/>
              </a:ext>
            </a:extLst>
          </p:cNvPr>
          <p:cNvGrpSpPr/>
          <p:nvPr/>
        </p:nvGrpSpPr>
        <p:grpSpPr>
          <a:xfrm>
            <a:off x="3168502" y="973828"/>
            <a:ext cx="5211807" cy="1742437"/>
            <a:chOff x="3168502" y="973828"/>
            <a:chExt cx="5211807" cy="1742437"/>
          </a:xfrm>
        </p:grpSpPr>
        <p:sp>
          <p:nvSpPr>
            <p:cNvPr id="385" name="Google Shape;385;p75"/>
            <p:cNvSpPr txBox="1"/>
            <p:nvPr/>
          </p:nvSpPr>
          <p:spPr>
            <a:xfrm>
              <a:off x="3168502" y="1623172"/>
              <a:ext cx="4863526" cy="561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4400" dirty="0">
                  <a:solidFill>
                    <a:srgbClr val="F06634"/>
                  </a:solidFill>
                  <a:latin typeface="Poppins ExtraBold" panose="00000900000000000000" pitchFamily="2" charset="0"/>
                  <a:ea typeface="Work Sans ExtraBold"/>
                  <a:cs typeface="Poppins ExtraBold" panose="00000900000000000000" pitchFamily="2" charset="0"/>
                  <a:sym typeface="Work Sans ExtraBold"/>
                </a:rPr>
                <a:t>PropertyWorth</a:t>
              </a:r>
              <a:endParaRPr sz="44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endParaRPr>
            </a:p>
          </p:txBody>
        </p:sp>
        <p:sp>
          <p:nvSpPr>
            <p:cNvPr id="5" name="Google Shape;385;p75">
              <a:extLst>
                <a:ext uri="{FF2B5EF4-FFF2-40B4-BE49-F238E27FC236}">
                  <a16:creationId xmlns:a16="http://schemas.microsoft.com/office/drawing/2014/main" id="{47187778-105F-4829-A3F6-9EC3C1411E53}"/>
                </a:ext>
              </a:extLst>
            </p:cNvPr>
            <p:cNvSpPr txBox="1"/>
            <p:nvPr/>
          </p:nvSpPr>
          <p:spPr>
            <a:xfrm>
              <a:off x="3168502" y="2257991"/>
              <a:ext cx="5211807" cy="458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16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Easy </a:t>
              </a:r>
              <a:r>
                <a:rPr lang="en" sz="16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solution </a:t>
              </a:r>
              <a:r>
                <a:rPr lang="en-US" sz="16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to estimate your home prices</a:t>
              </a:r>
              <a:endParaRPr sz="1600" dirty="0">
                <a:solidFill>
                  <a:srgbClr val="F06634"/>
                </a:solidFill>
                <a:latin typeface="Poppins Light" panose="00000400000000000000" pitchFamily="2" charset="0"/>
                <a:ea typeface="Work Sans ExtraBold"/>
                <a:cs typeface="Poppins Light" panose="00000400000000000000" pitchFamily="2" charset="0"/>
                <a:sym typeface="Work Sans ExtraBold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385769-D8BE-49E1-AE73-D0AEE72E9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3472" t="28665" r="33571" b="28476"/>
            <a:stretch/>
          </p:blipFill>
          <p:spPr>
            <a:xfrm>
              <a:off x="5070141" y="973828"/>
              <a:ext cx="597100" cy="5543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Comparison between Land Area vs Price and Building Area vs Price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9686A-A891-4FE5-BA94-8FFDF97F6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 b="6355"/>
          <a:stretch/>
        </p:blipFill>
        <p:spPr>
          <a:xfrm>
            <a:off x="570870" y="1168995"/>
            <a:ext cx="7754727" cy="2646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14C03-D498-4EA4-A9F6-27AEE4BAAB92}"/>
              </a:ext>
            </a:extLst>
          </p:cNvPr>
          <p:cNvSpPr txBox="1"/>
          <p:nvPr/>
        </p:nvSpPr>
        <p:spPr>
          <a:xfrm>
            <a:off x="751746" y="3871538"/>
            <a:ext cx="724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There are many distribution data of houses with land area and building area &lt; 500m2, the price is more at &lt; IDR 10 Billion, but some are &gt; IDR 10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land area and building area &gt; 500m2 are few with a price &lt; IDR 10 Billion and more have a price &gt; IDR 10 Billion</a:t>
            </a:r>
          </a:p>
        </p:txBody>
      </p:sp>
    </p:spTree>
    <p:extLst>
      <p:ext uri="{BB962C8B-B14F-4D97-AF65-F5344CB8AC3E}">
        <p14:creationId xmlns:p14="http://schemas.microsoft.com/office/powerpoint/2010/main" val="110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The influence of the number of rooms and number of bathrooms on house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B77AB-502D-405C-B6ED-B7A393B63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8"/>
          <a:stretch/>
        </p:blipFill>
        <p:spPr>
          <a:xfrm>
            <a:off x="502190" y="1252655"/>
            <a:ext cx="8211585" cy="2972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A2339-4887-4D1C-A5FE-BB6519A5182F}"/>
              </a:ext>
            </a:extLst>
          </p:cNvPr>
          <p:cNvSpPr txBox="1"/>
          <p:nvPr/>
        </p:nvSpPr>
        <p:spPr>
          <a:xfrm>
            <a:off x="875512" y="3995351"/>
            <a:ext cx="739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&lt; 3 bedrooms and bathrooms each have a price of &lt; IDR 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&gt; 3 bedrooms and bathrooms each have a price &gt; IDR 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 more bedrooms and bathrooms, the higher the price</a:t>
            </a:r>
          </a:p>
        </p:txBody>
      </p:sp>
    </p:spTree>
    <p:extLst>
      <p:ext uri="{BB962C8B-B14F-4D97-AF65-F5344CB8AC3E}">
        <p14:creationId xmlns:p14="http://schemas.microsoft.com/office/powerpoint/2010/main" val="277756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4B17FF62-0BB3-4D88-A024-2DDC7B7EADAA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Methodology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2CB4C-9F19-439E-8222-80381CC57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1E732BBC-A6E3-4B3D-B635-C9F1214FCE5C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52BB1-BDBE-44AD-A413-0387110A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003" y="928730"/>
            <a:ext cx="3895987" cy="39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3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92CDED50-16DE-48AD-8E24-91233F71D688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Model Evaluation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31DF4-0CFB-49AA-A336-B14A9D7E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6" y="893097"/>
            <a:ext cx="4870471" cy="3858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B4DA4-764C-4828-94BB-3208183D9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DCAE7BE3-D63D-4654-843D-D1E669D88265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857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B9D17-4D3E-DA4E-A4EB-D6BA3FC0CDD5}"/>
              </a:ext>
            </a:extLst>
          </p:cNvPr>
          <p:cNvSpPr txBox="1"/>
          <p:nvPr/>
        </p:nvSpPr>
        <p:spPr>
          <a:xfrm>
            <a:off x="2839891" y="2002363"/>
            <a:ext cx="52717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Model</a:t>
            </a:r>
          </a:p>
          <a:p>
            <a:r>
              <a:rPr lang="en-US" sz="2000" dirty="0"/>
              <a:t>(</a:t>
            </a:r>
            <a:r>
              <a:rPr lang="en-US" sz="2000" dirty="0" err="1"/>
              <a:t>huggingface</a:t>
            </a:r>
            <a:r>
              <a:rPr lang="en-US" sz="2000" dirty="0"/>
              <a:t> link)</a:t>
            </a:r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9CE979BA-203E-471A-9F6B-209A17226CA1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Demo Model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3D312-199C-418E-8159-730B53FC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2EFA594B-A1F0-4E51-8437-AFD6E4A9BB3D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836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/>
        </p:nvSpPr>
        <p:spPr>
          <a:xfrm>
            <a:off x="775925" y="743375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7" name="Google Shape;45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4AC7C-2258-4B29-8CAC-9AC8254ED103}"/>
              </a:ext>
            </a:extLst>
          </p:cNvPr>
          <p:cNvGrpSpPr/>
          <p:nvPr/>
        </p:nvGrpSpPr>
        <p:grpSpPr>
          <a:xfrm>
            <a:off x="5852866" y="1598300"/>
            <a:ext cx="2220864" cy="2211933"/>
            <a:chOff x="5852866" y="1598300"/>
            <a:chExt cx="2220864" cy="22119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3FFA14-93B3-41B8-9621-5E6095643457}"/>
                </a:ext>
              </a:extLst>
            </p:cNvPr>
            <p:cNvSpPr/>
            <p:nvPr/>
          </p:nvSpPr>
          <p:spPr>
            <a:xfrm>
              <a:off x="5852866" y="2650350"/>
              <a:ext cx="222086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Limited PC Resources related to Geospatial Analysis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7EBD67-86F9-4685-A2A8-152434022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72" t="69318"/>
            <a:stretch/>
          </p:blipFill>
          <p:spPr>
            <a:xfrm>
              <a:off x="6450757" y="1598300"/>
              <a:ext cx="1025081" cy="11027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7B59F-0CE6-4BB9-98A9-D14EEF522474}"/>
              </a:ext>
            </a:extLst>
          </p:cNvPr>
          <p:cNvGrpSpPr/>
          <p:nvPr/>
        </p:nvGrpSpPr>
        <p:grpSpPr>
          <a:xfrm>
            <a:off x="923924" y="1725550"/>
            <a:ext cx="2209801" cy="2103500"/>
            <a:chOff x="923924" y="1725550"/>
            <a:chExt cx="2209801" cy="21035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ADA1CEF-73A4-4BC1-B102-981013286378}"/>
                </a:ext>
              </a:extLst>
            </p:cNvPr>
            <p:cNvSpPr/>
            <p:nvPr/>
          </p:nvSpPr>
          <p:spPr>
            <a:xfrm>
              <a:off x="923924" y="2669167"/>
              <a:ext cx="2209801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Insufficient data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7A2905-B1C0-4721-944C-52865D5F9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33901" r="76025" b="34754"/>
            <a:stretch/>
          </p:blipFill>
          <p:spPr>
            <a:xfrm>
              <a:off x="1494256" y="1725550"/>
              <a:ext cx="1025081" cy="127941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20158E-A767-4423-BD65-4BC0CE45D63A}"/>
              </a:ext>
            </a:extLst>
          </p:cNvPr>
          <p:cNvGrpSpPr/>
          <p:nvPr/>
        </p:nvGrpSpPr>
        <p:grpSpPr>
          <a:xfrm>
            <a:off x="3382864" y="1673217"/>
            <a:ext cx="2220864" cy="2155833"/>
            <a:chOff x="3382864" y="1673217"/>
            <a:chExt cx="2220864" cy="215583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737A963-6371-4301-9A43-FBFE6700579B}"/>
                </a:ext>
              </a:extLst>
            </p:cNvPr>
            <p:cNvSpPr/>
            <p:nvPr/>
          </p:nvSpPr>
          <p:spPr>
            <a:xfrm>
              <a:off x="3382864" y="2669167"/>
              <a:ext cx="222086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Project work in short time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86183E-B502-4640-8E84-B1C0958C4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44" t="32454" r="34133" b="33789"/>
            <a:stretch/>
          </p:blipFill>
          <p:spPr>
            <a:xfrm>
              <a:off x="4003275" y="1673217"/>
              <a:ext cx="1297226" cy="139701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26DFD36-4CE8-4A82-8638-66987583F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15" name="Google Shape;385;p75">
            <a:extLst>
              <a:ext uri="{FF2B5EF4-FFF2-40B4-BE49-F238E27FC236}">
                <a16:creationId xmlns:a16="http://schemas.microsoft.com/office/drawing/2014/main" id="{A8230CF9-E419-4A51-97F2-E3FAC468C92A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/>
        </p:nvSpPr>
        <p:spPr>
          <a:xfrm>
            <a:off x="645382" y="786195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65" name="Google Shape;465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2CFB67-43D6-4198-8973-5AEB6741C978}"/>
              </a:ext>
            </a:extLst>
          </p:cNvPr>
          <p:cNvGrpSpPr/>
          <p:nvPr/>
        </p:nvGrpSpPr>
        <p:grpSpPr>
          <a:xfrm>
            <a:off x="923924" y="1681596"/>
            <a:ext cx="3423992" cy="1952625"/>
            <a:chOff x="923924" y="1681596"/>
            <a:chExt cx="3423992" cy="195262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11C7AF0-5FF1-4309-908A-9FF14F8A6EDD}"/>
                </a:ext>
              </a:extLst>
            </p:cNvPr>
            <p:cNvSpPr/>
            <p:nvPr/>
          </p:nvSpPr>
          <p:spPr>
            <a:xfrm>
              <a:off x="923924" y="2474338"/>
              <a:ext cx="3423992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Successfully applied geospatial analysis, which had learn before.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0CF2BF-3E43-4335-B7C8-B16D381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828" y="1681596"/>
              <a:ext cx="1024184" cy="102418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8F117-248C-403A-A5C5-3688BF56422F}"/>
              </a:ext>
            </a:extLst>
          </p:cNvPr>
          <p:cNvGrpSpPr/>
          <p:nvPr/>
        </p:nvGrpSpPr>
        <p:grpSpPr>
          <a:xfrm>
            <a:off x="4519366" y="1702139"/>
            <a:ext cx="3441134" cy="1932081"/>
            <a:chOff x="4519366" y="1702139"/>
            <a:chExt cx="3441134" cy="19320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B9810E5-25F7-47C1-B483-21D3E0863319}"/>
                </a:ext>
              </a:extLst>
            </p:cNvPr>
            <p:cNvSpPr/>
            <p:nvPr/>
          </p:nvSpPr>
          <p:spPr>
            <a:xfrm>
              <a:off x="4519366" y="2474337"/>
              <a:ext cx="344113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Successfully implemented the </a:t>
              </a:r>
              <a:r>
                <a:rPr lang="en-US" dirty="0" err="1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pycaret</a:t>
              </a: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 library, to more efficient the modeling process.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07EE4F-2367-411A-8B32-AFAC67C4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41" y="1702139"/>
              <a:ext cx="1024183" cy="102418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2007A2-B919-46D8-A67D-53485151C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16" name="Google Shape;385;p75">
            <a:extLst>
              <a:ext uri="{FF2B5EF4-FFF2-40B4-BE49-F238E27FC236}">
                <a16:creationId xmlns:a16="http://schemas.microsoft.com/office/drawing/2014/main" id="{4137F001-307D-4577-9FD4-88B432DF7CD6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4"/>
          <p:cNvSpPr txBox="1"/>
          <p:nvPr/>
        </p:nvSpPr>
        <p:spPr>
          <a:xfrm>
            <a:off x="534546" y="761206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3" name="Google Shape;473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1522A-7D2E-4592-9AC1-1A5E03AB3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DB1E69C1-1048-4ACF-A93C-8461BE9B31BC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8C4EE-8593-4773-9469-7289CC8D6F4F}"/>
              </a:ext>
            </a:extLst>
          </p:cNvPr>
          <p:cNvSpPr txBox="1"/>
          <p:nvPr/>
        </p:nvSpPr>
        <p:spPr>
          <a:xfrm>
            <a:off x="992156" y="1467617"/>
            <a:ext cx="6631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objective has been achieved but further improvements are needed to accurately predict house selling prices.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Separating the dataset based on price range/city area so that each model can be created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scraping is more specific to certain agents who have a fixed commission rate so that house prices are more measurable.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 more data and other house specifications.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Scheduling the web-scraping process, ETL process, and Modeling process.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5"/>
          <p:cNvSpPr txBox="1"/>
          <p:nvPr/>
        </p:nvSpPr>
        <p:spPr>
          <a:xfrm>
            <a:off x="843349" y="1574450"/>
            <a:ext cx="6838995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72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81" name="Google Shape;481;p85"/>
          <p:cNvSpPr txBox="1"/>
          <p:nvPr/>
        </p:nvSpPr>
        <p:spPr>
          <a:xfrm>
            <a:off x="925850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Fattahillah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-022</a:t>
            </a:r>
            <a:endParaRPr sz="9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82" name="Google Shape;482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5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5"/>
          <p:cNvSpPr txBox="1"/>
          <p:nvPr/>
        </p:nvSpPr>
        <p:spPr>
          <a:xfrm>
            <a:off x="3028521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Ghedi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90" name="Google Shape;490;p85"/>
          <p:cNvSpPr txBox="1"/>
          <p:nvPr/>
        </p:nvSpPr>
        <p:spPr>
          <a:xfrm>
            <a:off x="4720017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Firhan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90;p85">
            <a:extLst>
              <a:ext uri="{FF2B5EF4-FFF2-40B4-BE49-F238E27FC236}">
                <a16:creationId xmlns:a16="http://schemas.microsoft.com/office/drawing/2014/main" id="{C6613742-4F0F-4B9D-8FC9-B449E584DDA9}"/>
              </a:ext>
            </a:extLst>
          </p:cNvPr>
          <p:cNvSpPr txBox="1"/>
          <p:nvPr/>
        </p:nvSpPr>
        <p:spPr>
          <a:xfrm>
            <a:off x="6334070" y="2832571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Fahmi F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  <p:bldP spid="481" grpId="0"/>
      <p:bldP spid="489" grpId="0"/>
      <p:bldP spid="49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2D9821FE-BA8C-45B4-8F0B-320ACE6CC9EF}"/>
              </a:ext>
            </a:extLst>
          </p:cNvPr>
          <p:cNvSpPr txBox="1"/>
          <p:nvPr/>
        </p:nvSpPr>
        <p:spPr>
          <a:xfrm>
            <a:off x="1940048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Executive Summary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9511DB-92A2-4150-8BD1-884D1B14421D}"/>
              </a:ext>
            </a:extLst>
          </p:cNvPr>
          <p:cNvSpPr/>
          <p:nvPr/>
        </p:nvSpPr>
        <p:spPr>
          <a:xfrm>
            <a:off x="685154" y="1257300"/>
            <a:ext cx="1438939" cy="744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3723E-2FB8-4050-AA96-E86773F59B8C}"/>
              </a:ext>
            </a:extLst>
          </p:cNvPr>
          <p:cNvSpPr/>
          <p:nvPr/>
        </p:nvSpPr>
        <p:spPr>
          <a:xfrm>
            <a:off x="685153" y="2067939"/>
            <a:ext cx="1438940" cy="5143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CD201-C293-440C-A500-7FD07FF9CB68}"/>
              </a:ext>
            </a:extLst>
          </p:cNvPr>
          <p:cNvSpPr/>
          <p:nvPr/>
        </p:nvSpPr>
        <p:spPr>
          <a:xfrm>
            <a:off x="685152" y="2648618"/>
            <a:ext cx="1438941" cy="10655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Method/Model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8A9EC-E0A9-45A8-BD00-2AACB26BD268}"/>
              </a:ext>
            </a:extLst>
          </p:cNvPr>
          <p:cNvSpPr/>
          <p:nvPr/>
        </p:nvSpPr>
        <p:spPr>
          <a:xfrm>
            <a:off x="685151" y="3786905"/>
            <a:ext cx="1438941" cy="5143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2DD04-1914-4071-A4E4-C9418E07A2B8}"/>
              </a:ext>
            </a:extLst>
          </p:cNvPr>
          <p:cNvSpPr/>
          <p:nvPr/>
        </p:nvSpPr>
        <p:spPr>
          <a:xfrm>
            <a:off x="2214396" y="1257300"/>
            <a:ext cx="1717842" cy="7442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Helping </a:t>
            </a:r>
            <a:r>
              <a:rPr lang="en-US" sz="1100" b="1" dirty="0">
                <a:solidFill>
                  <a:schemeClr val="tx1"/>
                </a:solidFill>
              </a:rPr>
              <a:t>developers/individuals </a:t>
            </a:r>
            <a:r>
              <a:rPr lang="en-US" sz="1100" dirty="0">
                <a:solidFill>
                  <a:schemeClr val="tx1"/>
                </a:solidFill>
              </a:rPr>
              <a:t>to determine the selling price of houses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98396-3822-42BD-A199-7550BF5C0500}"/>
              </a:ext>
            </a:extLst>
          </p:cNvPr>
          <p:cNvSpPr/>
          <p:nvPr/>
        </p:nvSpPr>
        <p:spPr>
          <a:xfrm>
            <a:off x="4022540" y="1254822"/>
            <a:ext cx="1808144" cy="7384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There is no </a:t>
            </a:r>
            <a:r>
              <a:rPr lang="en-US" sz="1100" b="1" dirty="0">
                <a:solidFill>
                  <a:schemeClr val="tx1"/>
                </a:solidFill>
              </a:rPr>
              <a:t>specific application</a:t>
            </a:r>
            <a:r>
              <a:rPr lang="en-US" sz="1100" dirty="0">
                <a:solidFill>
                  <a:schemeClr val="tx1"/>
                </a:solidFill>
              </a:rPr>
              <a:t> to determine the selling price of a house in Jakarta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2848EF-AFDD-458A-BD39-4631A25126A9}"/>
              </a:ext>
            </a:extLst>
          </p:cNvPr>
          <p:cNvSpPr/>
          <p:nvPr/>
        </p:nvSpPr>
        <p:spPr>
          <a:xfrm>
            <a:off x="5920986" y="1263130"/>
            <a:ext cx="2654975" cy="7384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House price trends tend to increase from year to year, making it an obstacle for some people in determining the selling price of their house.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E94CF-F0D6-4098-82AF-85E9599AB48F}"/>
              </a:ext>
            </a:extLst>
          </p:cNvPr>
          <p:cNvSpPr/>
          <p:nvPr/>
        </p:nvSpPr>
        <p:spPr>
          <a:xfrm>
            <a:off x="2214397" y="2067939"/>
            <a:ext cx="6361564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How to determine the selling price of a house based on the specifications of the house?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CDBC7-17C9-4D7F-AD81-68A344E6A860}"/>
              </a:ext>
            </a:extLst>
          </p:cNvPr>
          <p:cNvSpPr/>
          <p:nvPr/>
        </p:nvSpPr>
        <p:spPr>
          <a:xfrm>
            <a:off x="2214397" y="2651183"/>
            <a:ext cx="6361564" cy="3498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sz="1200" b="1" i="1" dirty="0">
                <a:solidFill>
                  <a:schemeClr val="tx1"/>
                </a:solidFill>
              </a:rPr>
              <a:t>Machine Learning Regressive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037A3-1DE0-4927-8984-D581D52BAD9C}"/>
              </a:ext>
            </a:extLst>
          </p:cNvPr>
          <p:cNvSpPr/>
          <p:nvPr/>
        </p:nvSpPr>
        <p:spPr>
          <a:xfrm>
            <a:off x="2214397" y="3069966"/>
            <a:ext cx="2032019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>
                <a:solidFill>
                  <a:schemeClr val="tx1"/>
                </a:solidFill>
              </a:rPr>
              <a:t>Determine the variables that influence house prices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13ACA5-9435-4B9B-AC6A-18341E470252}"/>
              </a:ext>
            </a:extLst>
          </p:cNvPr>
          <p:cNvSpPr/>
          <p:nvPr/>
        </p:nvSpPr>
        <p:spPr>
          <a:xfrm>
            <a:off x="4336720" y="3069966"/>
            <a:ext cx="1863187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Comparing several regression algorithms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7DC351-7882-4D77-AA18-16D0827E85BC}"/>
              </a:ext>
            </a:extLst>
          </p:cNvPr>
          <p:cNvSpPr/>
          <p:nvPr/>
        </p:nvSpPr>
        <p:spPr>
          <a:xfrm>
            <a:off x="6276106" y="3069966"/>
            <a:ext cx="2299855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Implement the best regression model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1BB56-9713-4A4F-99EC-DB8C6FE999D7}"/>
              </a:ext>
            </a:extLst>
          </p:cNvPr>
          <p:cNvSpPr/>
          <p:nvPr/>
        </p:nvSpPr>
        <p:spPr>
          <a:xfrm>
            <a:off x="2214397" y="3783142"/>
            <a:ext cx="2386421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Provides easy house price predictions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FD3B9E-FB01-41FC-BDBC-D1B75EF5E185}"/>
              </a:ext>
            </a:extLst>
          </p:cNvPr>
          <p:cNvSpPr/>
          <p:nvPr/>
        </p:nvSpPr>
        <p:spPr>
          <a:xfrm>
            <a:off x="4691123" y="3781729"/>
            <a:ext cx="2386421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Helping the home appraisal process</a:t>
            </a:r>
            <a:endParaRPr lang="en" sz="1100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58FA6C-C8A8-44AC-8B2E-716012B3B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  <p:sp>
        <p:nvSpPr>
          <p:cNvPr id="25" name="Google Shape;385;p75">
            <a:extLst>
              <a:ext uri="{FF2B5EF4-FFF2-40B4-BE49-F238E27FC236}">
                <a16:creationId xmlns:a16="http://schemas.microsoft.com/office/drawing/2014/main" id="{BE41F713-6A38-40CD-AD11-1B352F3839F3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07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66385" y="2787060"/>
              <a:ext cx="3255720" cy="24819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5720" cy="2481931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88747" ay="1390094" az="-1137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8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385" y="2787060"/>
                <a:ext cx="3255720" cy="24819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80FA9652-30E2-4B23-97D7-233E9623C849}"/>
              </a:ext>
            </a:extLst>
          </p:cNvPr>
          <p:cNvSpPr txBox="1"/>
          <p:nvPr/>
        </p:nvSpPr>
        <p:spPr>
          <a:xfrm>
            <a:off x="1674781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Process of Engineering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4A0F8-1276-4E10-92C9-8A3CE43D5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  <p:sp>
        <p:nvSpPr>
          <p:cNvPr id="11" name="Google Shape;385;p75">
            <a:extLst>
              <a:ext uri="{FF2B5EF4-FFF2-40B4-BE49-F238E27FC236}">
                <a16:creationId xmlns:a16="http://schemas.microsoft.com/office/drawing/2014/main" id="{66A1C287-F9BA-4D6C-B01A-949950883B4E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BABBBB-8E4A-48F3-A0E8-FB873E2B3CF3}"/>
              </a:ext>
            </a:extLst>
          </p:cNvPr>
          <p:cNvGrpSpPr/>
          <p:nvPr/>
        </p:nvGrpSpPr>
        <p:grpSpPr>
          <a:xfrm>
            <a:off x="443345" y="1740173"/>
            <a:ext cx="7081582" cy="780467"/>
            <a:chOff x="464127" y="2006593"/>
            <a:chExt cx="7081582" cy="78046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6A46B1E-1D5F-429C-8EF8-A60D515857D5}"/>
                </a:ext>
              </a:extLst>
            </p:cNvPr>
            <p:cNvSpPr/>
            <p:nvPr/>
          </p:nvSpPr>
          <p:spPr>
            <a:xfrm>
              <a:off x="464127" y="2015836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Web Scraping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6FB709-4FA4-4EB0-893E-B45D41D27BA8}"/>
                </a:ext>
              </a:extLst>
            </p:cNvPr>
            <p:cNvSpPr/>
            <p:nvPr/>
          </p:nvSpPr>
          <p:spPr>
            <a:xfrm>
              <a:off x="2916383" y="2015836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207FC0-FC5E-4888-BBA8-434D8D8F4CDC}"/>
                </a:ext>
              </a:extLst>
            </p:cNvPr>
            <p:cNvSpPr/>
            <p:nvPr/>
          </p:nvSpPr>
          <p:spPr>
            <a:xfrm>
              <a:off x="5453672" y="2006593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Saving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FBFE84-920E-41FA-9069-317046D0C777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2556164" y="2401448"/>
              <a:ext cx="353291" cy="0"/>
            </a:xfrm>
            <a:prstGeom prst="straightConnector1">
              <a:avLst/>
            </a:prstGeom>
            <a:grpFill/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EE8235-7C69-4D07-A466-11C48D1206FB}"/>
                </a:ext>
              </a:extLst>
            </p:cNvPr>
            <p:cNvCxnSpPr/>
            <p:nvPr/>
          </p:nvCxnSpPr>
          <p:spPr>
            <a:xfrm>
              <a:off x="5001492" y="2392205"/>
              <a:ext cx="452180" cy="0"/>
            </a:xfrm>
            <a:prstGeom prst="straightConnector1">
              <a:avLst/>
            </a:prstGeom>
            <a:grpFill/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BEA623C-25B4-4F7C-8F2C-46B8C1DB2A46}"/>
              </a:ext>
            </a:extLst>
          </p:cNvPr>
          <p:cNvSpPr txBox="1"/>
          <p:nvPr/>
        </p:nvSpPr>
        <p:spPr>
          <a:xfrm>
            <a:off x="629019" y="2624107"/>
            <a:ext cx="179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web scraping from the Lamudi.co.id website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7AC59-8601-41B2-916C-DB49FC0AB4B8}"/>
              </a:ext>
            </a:extLst>
          </p:cNvPr>
          <p:cNvSpPr txBox="1"/>
          <p:nvPr/>
        </p:nvSpPr>
        <p:spPr>
          <a:xfrm>
            <a:off x="2895601" y="2597904"/>
            <a:ext cx="225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The data obtained from web-scraping is carried out by a data cleaning process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EC649-EADE-4E98-887B-B06797E56799}"/>
              </a:ext>
            </a:extLst>
          </p:cNvPr>
          <p:cNvSpPr txBox="1"/>
          <p:nvPr/>
        </p:nvSpPr>
        <p:spPr>
          <a:xfrm>
            <a:off x="5498505" y="2592973"/>
            <a:ext cx="179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the data is clean enough, the clean data is then saved</a:t>
            </a:r>
          </a:p>
        </p:txBody>
      </p:sp>
    </p:spTree>
    <p:extLst>
      <p:ext uri="{BB962C8B-B14F-4D97-AF65-F5344CB8AC3E}">
        <p14:creationId xmlns:p14="http://schemas.microsoft.com/office/powerpoint/2010/main" val="88546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579656"/>
                  </p:ext>
                </p:extLst>
              </p:nvPr>
            </p:nvGraphicFramePr>
            <p:xfrm>
              <a:off x="6066385" y="2787060"/>
              <a:ext cx="3255720" cy="24819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5720" cy="2481931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88747" ay="1390094" az="-1137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8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385" y="2787060"/>
                <a:ext cx="3255720" cy="248193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5347297B-2B83-4005-A7D4-4C0A9BB4ABEC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80FA9652-30E2-4B23-97D7-233E9623C849}"/>
              </a:ext>
            </a:extLst>
          </p:cNvPr>
          <p:cNvSpPr txBox="1"/>
          <p:nvPr/>
        </p:nvSpPr>
        <p:spPr>
          <a:xfrm>
            <a:off x="1739192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Overview Dataset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2A9A6-3E96-4AEA-866B-577D9ADEAA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" r="255"/>
          <a:stretch/>
        </p:blipFill>
        <p:spPr>
          <a:xfrm>
            <a:off x="263236" y="1078653"/>
            <a:ext cx="8617528" cy="198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D2B3A-7DE6-485F-B177-362E405BEB6C}"/>
              </a:ext>
            </a:extLst>
          </p:cNvPr>
          <p:cNvSpPr txBox="1"/>
          <p:nvPr/>
        </p:nvSpPr>
        <p:spPr>
          <a:xfrm>
            <a:off x="559744" y="3333645"/>
            <a:ext cx="541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Sources :</a:t>
            </a:r>
            <a:r>
              <a:rPr lang="en-US" sz="1200" dirty="0"/>
              <a:t> </a:t>
            </a:r>
            <a:r>
              <a:rPr lang="en-US" sz="1200" dirty="0">
                <a:hlinkClick r:id="rId7"/>
              </a:rPr>
              <a:t>https://www.lamudi.co.id/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Method :</a:t>
            </a:r>
            <a:r>
              <a:rPr lang="en-US" sz="1200" dirty="0"/>
              <a:t> Scraping with Browser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Have 10 column 2565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298FC-AAC6-428D-B756-F27DDC20F4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C35986E4-CAEE-418D-BE53-9B7B6922F3F5}"/>
              </a:ext>
            </a:extLst>
          </p:cNvPr>
          <p:cNvSpPr txBox="1"/>
          <p:nvPr/>
        </p:nvSpPr>
        <p:spPr>
          <a:xfrm>
            <a:off x="408128" y="862606"/>
            <a:ext cx="3377878" cy="88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 sz="160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Differences in average house prices between 5 city areas in DKI Jakarta</a:t>
            </a:r>
            <a:endParaRPr sz="16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76CAD-8AC9-46E3-BE26-78067461A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88" t="12291" b="9337"/>
          <a:stretch/>
        </p:blipFill>
        <p:spPr>
          <a:xfrm>
            <a:off x="7783032" y="736689"/>
            <a:ext cx="707987" cy="4031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BBB24E-EE53-4CCE-A90B-99B1F2DFD2F3}"/>
              </a:ext>
            </a:extLst>
          </p:cNvPr>
          <p:cNvGrpSpPr/>
          <p:nvPr/>
        </p:nvGrpSpPr>
        <p:grpSpPr>
          <a:xfrm>
            <a:off x="3759637" y="949525"/>
            <a:ext cx="3882977" cy="3937676"/>
            <a:chOff x="3567545" y="925954"/>
            <a:chExt cx="3685348" cy="37372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E45E53-1631-41CD-9885-45A116E0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56" t="23935" r="35153" b="20176"/>
            <a:stretch/>
          </p:blipFill>
          <p:spPr>
            <a:xfrm>
              <a:off x="3567545" y="925954"/>
              <a:ext cx="3685348" cy="37372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8DFB43-14B4-4131-B6D2-6A6C423BC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791" t="38807" r="19375" b="47881"/>
            <a:stretch/>
          </p:blipFill>
          <p:spPr>
            <a:xfrm>
              <a:off x="5584842" y="1165945"/>
              <a:ext cx="1294045" cy="9705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029A23-2883-4980-AB9F-CCAAEF75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056" t="61494" r="17847" b="28626"/>
            <a:stretch/>
          </p:blipFill>
          <p:spPr>
            <a:xfrm>
              <a:off x="5988128" y="2618952"/>
              <a:ext cx="1085667" cy="69162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DBB17A-AC2B-4BB7-9DCD-A81974775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555" t="46534" r="24835" b="46051"/>
            <a:stretch/>
          </p:blipFill>
          <p:spPr>
            <a:xfrm>
              <a:off x="3996705" y="1472814"/>
              <a:ext cx="950410" cy="5024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086C6C-DEAE-4C14-8855-025B4949D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3285" t="62131" r="21606" b="30183"/>
            <a:stretch/>
          </p:blipFill>
          <p:spPr>
            <a:xfrm>
              <a:off x="4738678" y="2808031"/>
              <a:ext cx="996535" cy="49266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580A73-0FC7-4F2E-8827-EF75C39A0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3979" t="63860" r="21234" b="28296"/>
            <a:stretch/>
          </p:blipFill>
          <p:spPr>
            <a:xfrm>
              <a:off x="5483553" y="1879795"/>
              <a:ext cx="1009149" cy="54351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5203AE-EC6C-4687-83D7-48509FAE19E9}"/>
              </a:ext>
            </a:extLst>
          </p:cNvPr>
          <p:cNvSpPr txBox="1"/>
          <p:nvPr/>
        </p:nvSpPr>
        <p:spPr>
          <a:xfrm>
            <a:off x="435053" y="1856534"/>
            <a:ext cx="3636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Central Jakarta is the city with the highest average house price, around IDR 12.5 billion (near the government office and business centers)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South Jakarta is the city with the second highest average house price, around IDR 11.7 billion (near with many Central Business District)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North Jakarta is the city with the third highest average house price, around IDR 5.7 billion (near with port, beach and tourist place)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and East Jakarta are cities with an average house price &lt; IDR 3 billion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21B6739E-6724-440A-A4D9-D80358E5DD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37"/>
          <a:stretch/>
        </p:blipFill>
        <p:spPr>
          <a:xfrm>
            <a:off x="491967" y="954923"/>
            <a:ext cx="4794254" cy="3812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73162-047C-4656-8993-5FAA07C5C42D}"/>
              </a:ext>
            </a:extLst>
          </p:cNvPr>
          <p:cNvSpPr txBox="1"/>
          <p:nvPr/>
        </p:nvSpPr>
        <p:spPr>
          <a:xfrm>
            <a:off x="5545298" y="1706862"/>
            <a:ext cx="2633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house with a red pin shows the price &gt; IDR 10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Houses with orange pins show the price is IDR 5-10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house with the light green pin shows the price is IDR 2.5 - 5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Houses with dark green pins show the price is &lt; IDR 2.5 Billion</a:t>
            </a:r>
          </a:p>
        </p:txBody>
      </p:sp>
      <p:sp>
        <p:nvSpPr>
          <p:cNvPr id="13" name="Google Shape;385;p75">
            <a:extLst>
              <a:ext uri="{FF2B5EF4-FFF2-40B4-BE49-F238E27FC236}">
                <a16:creationId xmlns:a16="http://schemas.microsoft.com/office/drawing/2014/main" id="{BA1A92E4-59BD-44E7-8BF8-23D4281386F3}"/>
              </a:ext>
            </a:extLst>
          </p:cNvPr>
          <p:cNvSpPr txBox="1"/>
          <p:nvPr/>
        </p:nvSpPr>
        <p:spPr>
          <a:xfrm>
            <a:off x="5382491" y="844606"/>
            <a:ext cx="3331284" cy="74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SzPts val="3500"/>
            </a:pPr>
            <a:r>
              <a:rPr lang="en-US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 overview of the distribution of houses and also their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842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CBED7-C66E-46B9-8D5C-BA4CFA11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3" y="955442"/>
            <a:ext cx="6088730" cy="3762030"/>
          </a:xfrm>
          <a:prstGeom prst="rect">
            <a:avLst/>
          </a:prstGeom>
        </p:spPr>
      </p:pic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C57B1DAC-3560-422C-A817-B4D40E6EFD09}"/>
              </a:ext>
            </a:extLst>
          </p:cNvPr>
          <p:cNvSpPr txBox="1"/>
          <p:nvPr/>
        </p:nvSpPr>
        <p:spPr>
          <a:xfrm>
            <a:off x="6670963" y="844606"/>
            <a:ext cx="2042811" cy="74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SzPts val="3500"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 overview of the distribution of houses and also their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51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88628-3B1E-46FC-8B1F-090AC2DE6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4" b="2622"/>
          <a:stretch/>
        </p:blipFill>
        <p:spPr>
          <a:xfrm>
            <a:off x="713509" y="943979"/>
            <a:ext cx="6982690" cy="2921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8AF50A-B2DA-4644-B8D1-4BA2131B1483}"/>
              </a:ext>
            </a:extLst>
          </p:cNvPr>
          <p:cNvSpPr txBox="1"/>
          <p:nvPr/>
        </p:nvSpPr>
        <p:spPr>
          <a:xfrm>
            <a:off x="751745" y="3871538"/>
            <a:ext cx="8032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Menteng</a:t>
            </a:r>
            <a:r>
              <a:rPr lang="en-US" sz="1200" dirty="0"/>
              <a:t>, which is one of the sub-districts in Central Jakarta, has an average house price of IDR 38.3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Setiabudi</a:t>
            </a:r>
            <a:r>
              <a:rPr lang="en-US" sz="1200" dirty="0"/>
              <a:t>, </a:t>
            </a:r>
            <a:r>
              <a:rPr lang="en-US" sz="1200" dirty="0" err="1"/>
              <a:t>Kebayoran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, </a:t>
            </a:r>
            <a:r>
              <a:rPr lang="en-US" sz="1200" dirty="0" err="1"/>
              <a:t>Kebayoran</a:t>
            </a:r>
            <a:r>
              <a:rPr lang="en-US" sz="1200" dirty="0"/>
              <a:t> Lama have an average house price in the range of IDR 20 - 30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Mampang</a:t>
            </a:r>
            <a:r>
              <a:rPr lang="en-US" sz="1200" dirty="0"/>
              <a:t> </a:t>
            </a:r>
            <a:r>
              <a:rPr lang="en-US" sz="1200" dirty="0" err="1"/>
              <a:t>Prapatan</a:t>
            </a:r>
            <a:r>
              <a:rPr lang="en-US" sz="1200" dirty="0"/>
              <a:t> and </a:t>
            </a:r>
            <a:r>
              <a:rPr lang="en-US" sz="1200" dirty="0" err="1"/>
              <a:t>Sawah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have average house prices in the range of IDR 10 - 20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Other sub-districts have an average house price &lt; IDR 10 billion</a:t>
            </a:r>
          </a:p>
        </p:txBody>
      </p:sp>
    </p:spTree>
    <p:extLst>
      <p:ext uri="{BB962C8B-B14F-4D97-AF65-F5344CB8AC3E}">
        <p14:creationId xmlns:p14="http://schemas.microsoft.com/office/powerpoint/2010/main" val="1809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Percentage distribution of houses based on price range in each city in DKI Jakarta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21B46-CC8F-4874-81F7-1F03C54D6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40" t="9767"/>
          <a:stretch/>
        </p:blipFill>
        <p:spPr>
          <a:xfrm>
            <a:off x="417687" y="1145062"/>
            <a:ext cx="5508096" cy="3796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31AE15-0D04-4450-829B-4F689094ABAD}"/>
              </a:ext>
            </a:extLst>
          </p:cNvPr>
          <p:cNvSpPr txBox="1"/>
          <p:nvPr/>
        </p:nvSpPr>
        <p:spPr>
          <a:xfrm>
            <a:off x="5531556" y="1488797"/>
            <a:ext cx="31947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There are many choices of houses with prices &gt; IDR 5 Billion in the South Jakarta, North Jakarta and Central Jakarta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But, if you want to find a price &lt; IDR 2.5 billion, the East Jakarta and West Jakarta areas could be an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priced at IDR 2.5-5 Billion are available in all areas of DKI Jakarta with a percentage of around 20-29% in each district</a:t>
            </a:r>
          </a:p>
        </p:txBody>
      </p:sp>
    </p:spTree>
    <p:extLst>
      <p:ext uri="{BB962C8B-B14F-4D97-AF65-F5344CB8AC3E}">
        <p14:creationId xmlns:p14="http://schemas.microsoft.com/office/powerpoint/2010/main" val="29283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875</Words>
  <Application>Microsoft Office PowerPoint</Application>
  <PresentationFormat>On-screen Show (16:9)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Inter</vt:lpstr>
      <vt:lpstr>Work Sans ExtraBold</vt:lpstr>
      <vt:lpstr>Poppins Light</vt:lpstr>
      <vt:lpstr>Work Sans Medium</vt:lpstr>
      <vt:lpstr>Work Sans</vt:lpstr>
      <vt:lpstr>Work Sans SemiBold</vt:lpstr>
      <vt:lpstr>Poppins SemiBold</vt:lpstr>
      <vt:lpstr>Poppins ExtraBold</vt:lpstr>
      <vt:lpstr>Poppins</vt:lpstr>
      <vt:lpstr>Avenir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56</cp:revision>
  <dcterms:modified xsi:type="dcterms:W3CDTF">2023-10-12T15:15:09Z</dcterms:modified>
</cp:coreProperties>
</file>